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handoutMasterIdLst>
    <p:handoutMasterId r:id="rId98"/>
  </p:handoutMasterIdLst>
  <p:sldIdLst>
    <p:sldId id="256" r:id="rId5"/>
    <p:sldId id="257" r:id="rId6"/>
    <p:sldId id="258" r:id="rId7"/>
    <p:sldId id="386" r:id="rId8"/>
    <p:sldId id="380" r:id="rId9"/>
    <p:sldId id="381" r:id="rId10"/>
    <p:sldId id="382" r:id="rId11"/>
    <p:sldId id="383" r:id="rId12"/>
    <p:sldId id="384" r:id="rId13"/>
    <p:sldId id="387" r:id="rId14"/>
    <p:sldId id="388" r:id="rId15"/>
    <p:sldId id="385" r:id="rId16"/>
    <p:sldId id="372" r:id="rId17"/>
    <p:sldId id="429" r:id="rId18"/>
    <p:sldId id="422" r:id="rId19"/>
    <p:sldId id="423" r:id="rId20"/>
    <p:sldId id="424" r:id="rId21"/>
    <p:sldId id="425" r:id="rId22"/>
    <p:sldId id="426" r:id="rId23"/>
    <p:sldId id="427" r:id="rId24"/>
    <p:sldId id="428" r:id="rId25"/>
    <p:sldId id="457" r:id="rId26"/>
    <p:sldId id="421" r:id="rId27"/>
    <p:sldId id="389" r:id="rId28"/>
    <p:sldId id="430" r:id="rId29"/>
    <p:sldId id="431" r:id="rId30"/>
    <p:sldId id="390" r:id="rId31"/>
    <p:sldId id="391" r:id="rId32"/>
    <p:sldId id="392" r:id="rId33"/>
    <p:sldId id="393" r:id="rId34"/>
    <p:sldId id="394" r:id="rId35"/>
    <p:sldId id="395" r:id="rId36"/>
    <p:sldId id="396" r:id="rId37"/>
    <p:sldId id="397" r:id="rId38"/>
    <p:sldId id="398" r:id="rId39"/>
    <p:sldId id="399" r:id="rId40"/>
    <p:sldId id="400" r:id="rId41"/>
    <p:sldId id="405" r:id="rId42"/>
    <p:sldId id="406" r:id="rId43"/>
    <p:sldId id="407" r:id="rId44"/>
    <p:sldId id="408" r:id="rId45"/>
    <p:sldId id="413" r:id="rId46"/>
    <p:sldId id="414" r:id="rId47"/>
    <p:sldId id="448" r:id="rId48"/>
    <p:sldId id="418" r:id="rId49"/>
    <p:sldId id="419" r:id="rId50"/>
    <p:sldId id="420" r:id="rId51"/>
    <p:sldId id="458" r:id="rId52"/>
    <p:sldId id="439" r:id="rId53"/>
    <p:sldId id="432" r:id="rId54"/>
    <p:sldId id="433" r:id="rId55"/>
    <p:sldId id="434" r:id="rId56"/>
    <p:sldId id="435" r:id="rId57"/>
    <p:sldId id="436" r:id="rId58"/>
    <p:sldId id="441" r:id="rId59"/>
    <p:sldId id="437" r:id="rId60"/>
    <p:sldId id="438" r:id="rId61"/>
    <p:sldId id="442" r:id="rId62"/>
    <p:sldId id="443" r:id="rId63"/>
    <p:sldId id="445" r:id="rId64"/>
    <p:sldId id="446" r:id="rId65"/>
    <p:sldId id="447" r:id="rId66"/>
    <p:sldId id="450" r:id="rId67"/>
    <p:sldId id="449" r:id="rId68"/>
    <p:sldId id="459" r:id="rId69"/>
    <p:sldId id="456" r:id="rId70"/>
    <p:sldId id="468" r:id="rId71"/>
    <p:sldId id="460" r:id="rId72"/>
    <p:sldId id="461" r:id="rId73"/>
    <p:sldId id="462" r:id="rId74"/>
    <p:sldId id="463" r:id="rId75"/>
    <p:sldId id="467" r:id="rId76"/>
    <p:sldId id="469" r:id="rId77"/>
    <p:sldId id="464" r:id="rId78"/>
    <p:sldId id="465" r:id="rId79"/>
    <p:sldId id="471" r:id="rId80"/>
    <p:sldId id="472" r:id="rId81"/>
    <p:sldId id="473" r:id="rId82"/>
    <p:sldId id="474" r:id="rId83"/>
    <p:sldId id="475" r:id="rId84"/>
    <p:sldId id="476" r:id="rId85"/>
    <p:sldId id="483" r:id="rId86"/>
    <p:sldId id="478" r:id="rId87"/>
    <p:sldId id="481" r:id="rId88"/>
    <p:sldId id="482" r:id="rId89"/>
    <p:sldId id="484" r:id="rId90"/>
    <p:sldId id="485" r:id="rId91"/>
    <p:sldId id="486" r:id="rId92"/>
    <p:sldId id="487" r:id="rId93"/>
    <p:sldId id="488" r:id="rId94"/>
    <p:sldId id="479" r:id="rId95"/>
    <p:sldId id="379" r:id="rId96"/>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5896" autoAdjust="0"/>
  </p:normalViewPr>
  <p:slideViewPr>
    <p:cSldViewPr>
      <p:cViewPr varScale="1">
        <p:scale>
          <a:sx n="97" d="100"/>
          <a:sy n="97" d="100"/>
        </p:scale>
        <p:origin x="-1152" y="-112"/>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presProps" Target="presProp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17</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23</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49</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50</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59</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61</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64</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68</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74</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75</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78</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83</a:t>
            </a:fld>
            <a:endParaRPr lang="de-DE"/>
          </a:p>
        </p:txBody>
      </p:sp>
    </p:spTree>
    <p:extLst>
      <p:ext uri="{BB962C8B-B14F-4D97-AF65-F5344CB8AC3E}">
        <p14:creationId xmlns:p14="http://schemas.microsoft.com/office/powerpoint/2010/main" val="2576019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12</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16</a:t>
            </a:fld>
            <a:endParaRPr lang="de-DE"/>
          </a:p>
        </p:txBody>
      </p:sp>
    </p:spTree>
    <p:extLst>
      <p:ext uri="{BB962C8B-B14F-4D97-AF65-F5344CB8AC3E}">
        <p14:creationId xmlns:p14="http://schemas.microsoft.com/office/powerpoint/2010/main" val="426317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43894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myReminder</a:t>
            </a:r>
            <a:r>
              <a:rPr lang="de-DE" dirty="0"/>
              <a:t> = </a:t>
            </a:r>
            <a:r>
              <a:rPr lang="de-DE" dirty="0" err="1"/>
              <a:t>Object.create</a:t>
            </a:r>
            <a:r>
              <a:rPr lang="de-DE" dirty="0"/>
              <a:t>(</a:t>
            </a:r>
            <a:r>
              <a:rPr lang="de-DE" dirty="0" err="1"/>
              <a:t>reminder</a:t>
            </a:r>
            <a:r>
              <a:rPr lang="de-DE" dirty="0"/>
              <a:t>);</a:t>
            </a:r>
          </a:p>
          <a:p>
            <a:r>
              <a:rPr lang="de-DE" dirty="0" err="1" smtClean="0"/>
              <a:t>reminder.importance</a:t>
            </a:r>
            <a:r>
              <a:rPr lang="de-DE" dirty="0" smtClean="0"/>
              <a:t> </a:t>
            </a:r>
            <a:r>
              <a:rPr lang="de-DE" dirty="0"/>
              <a:t>= 1;</a:t>
            </a:r>
          </a:p>
          <a:p>
            <a:r>
              <a:rPr lang="de-DE" dirty="0" err="1" smtClean="0"/>
              <a:t>assert</a:t>
            </a:r>
            <a:r>
              <a:rPr lang="de-DE" dirty="0"/>
              <a:t>(</a:t>
            </a:r>
            <a:r>
              <a:rPr lang="de-DE" dirty="0" err="1"/>
              <a:t>reminder.importance</a:t>
            </a:r>
            <a:r>
              <a:rPr lang="de-DE" dirty="0"/>
              <a:t> === 1);</a:t>
            </a:r>
          </a:p>
          <a:p>
            <a:r>
              <a:rPr lang="de-DE" dirty="0" err="1" smtClean="0"/>
              <a:t>assert</a:t>
            </a:r>
            <a:r>
              <a:rPr lang="de-DE" dirty="0"/>
              <a:t>(</a:t>
            </a:r>
            <a:r>
              <a:rPr lang="de-DE" dirty="0" err="1"/>
              <a:t>myReminder.importance</a:t>
            </a:r>
            <a:r>
              <a:rPr lang="de-DE" dirty="0"/>
              <a:t> === 1);</a:t>
            </a:r>
          </a:p>
          <a:p>
            <a:endParaRPr lang="de-DE" dirty="0"/>
          </a:p>
          <a:p>
            <a:r>
              <a:rPr lang="de-DE" dirty="0" err="1" smtClean="0"/>
              <a:t>myReminder.importance</a:t>
            </a:r>
            <a:r>
              <a:rPr lang="de-DE" dirty="0" smtClean="0"/>
              <a:t> </a:t>
            </a:r>
            <a:r>
              <a:rPr lang="de-DE" dirty="0"/>
              <a:t>= 2;</a:t>
            </a:r>
          </a:p>
          <a:p>
            <a:r>
              <a:rPr lang="de-DE" dirty="0" err="1" smtClean="0"/>
              <a:t>assert</a:t>
            </a:r>
            <a:r>
              <a:rPr lang="de-DE" dirty="0"/>
              <a:t>(</a:t>
            </a:r>
            <a:r>
              <a:rPr lang="de-DE" dirty="0" err="1"/>
              <a:t>myReminder.importance</a:t>
            </a:r>
            <a:r>
              <a:rPr lang="de-DE" dirty="0"/>
              <a:t> === 2);</a:t>
            </a:r>
          </a:p>
          <a:p>
            <a:r>
              <a:rPr lang="de-DE" dirty="0" err="1" smtClean="0"/>
              <a:t>assert</a:t>
            </a:r>
            <a:r>
              <a:rPr lang="de-DE" dirty="0"/>
              <a:t>(</a:t>
            </a:r>
            <a:r>
              <a:rPr lang="de-DE" dirty="0" err="1"/>
              <a:t>reminder.importance</a:t>
            </a:r>
            <a:r>
              <a:rPr lang="de-DE" dirty="0"/>
              <a:t> === 1);</a:t>
            </a:r>
          </a:p>
          <a:p>
            <a:endParaRPr lang="de-DE" dirty="0"/>
          </a:p>
          <a:p>
            <a:r>
              <a:rPr lang="de-DE" dirty="0" err="1" smtClean="0"/>
              <a:t>delete</a:t>
            </a:r>
            <a:r>
              <a:rPr lang="de-DE" dirty="0" smtClean="0"/>
              <a:t> </a:t>
            </a:r>
            <a:r>
              <a:rPr lang="de-DE" dirty="0" err="1"/>
              <a:t>myReminder.importance</a:t>
            </a:r>
            <a:r>
              <a:rPr lang="de-DE" dirty="0"/>
              <a:t>;</a:t>
            </a:r>
          </a:p>
          <a:p>
            <a:r>
              <a:rPr lang="de-DE" dirty="0" err="1" smtClean="0"/>
              <a:t>assert</a:t>
            </a:r>
            <a:r>
              <a:rPr lang="de-DE" dirty="0"/>
              <a:t>(</a:t>
            </a:r>
            <a:r>
              <a:rPr lang="de-DE" dirty="0" err="1"/>
              <a:t>myReminder.importance</a:t>
            </a:r>
            <a:r>
              <a:rPr lang="de-DE" dirty="0"/>
              <a:t> === 1);</a:t>
            </a:r>
          </a:p>
          <a:p>
            <a:r>
              <a:rPr lang="de-DE" dirty="0" err="1" smtClean="0"/>
              <a:t>assert</a:t>
            </a:r>
            <a:r>
              <a:rPr lang="de-DE" dirty="0"/>
              <a:t>(</a:t>
            </a:r>
            <a:r>
              <a:rPr lang="de-DE" dirty="0" err="1"/>
              <a:t>reminder.importance</a:t>
            </a:r>
            <a:r>
              <a:rPr lang="de-DE" dirty="0"/>
              <a:t> === 1);</a:t>
            </a:r>
          </a:p>
        </p:txBody>
      </p:sp>
      <p:sp>
        <p:nvSpPr>
          <p:cNvPr id="3" name="Titel 2"/>
          <p:cNvSpPr>
            <a:spLocks noGrp="1"/>
          </p:cNvSpPr>
          <p:nvPr>
            <p:ph type="title"/>
          </p:nvPr>
        </p:nvSpPr>
        <p:spPr/>
        <p:txBody>
          <a:bodyPr/>
          <a:lstStyle/>
          <a:p>
            <a:r>
              <a:rPr lang="de-DE" dirty="0" smtClean="0"/>
              <a:t>Erweiterung und Vererbung</a:t>
            </a:r>
            <a:endParaRPr lang="de-DE" dirty="0"/>
          </a:p>
        </p:txBody>
      </p:sp>
    </p:spTree>
    <p:extLst>
      <p:ext uri="{BB962C8B-B14F-4D97-AF65-F5344CB8AC3E}">
        <p14:creationId xmlns:p14="http://schemas.microsoft.com/office/powerpoint/2010/main" val="49171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ES5 Objekten mit Vererbung.</a:t>
            </a:r>
          </a:p>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um eine Priorität.</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Key-Value-Store</a:t>
            </a:r>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r>
              <a:rPr lang="de-DE" dirty="0" err="1" smtClean="0"/>
              <a:t>assert</a:t>
            </a:r>
            <a:r>
              <a:rPr lang="de-DE" dirty="0"/>
              <a:t>(</a:t>
            </a:r>
            <a:r>
              <a:rPr lang="de-DE" dirty="0" err="1"/>
              <a:t>typeof</a:t>
            </a:r>
            <a:r>
              <a:rPr lang="de-DE" dirty="0"/>
              <a:t> </a:t>
            </a:r>
            <a:r>
              <a:rPr lang="de-DE" dirty="0" err="1"/>
              <a:t>myTask.subject</a:t>
            </a:r>
            <a:r>
              <a:rPr lang="de-DE" dirty="0"/>
              <a:t> === 'undefined')</a:t>
            </a:r>
            <a:r>
              <a:rPr lang="de-DE" dirty="0" smtClean="0"/>
              <a:t>;</a:t>
            </a:r>
          </a:p>
          <a:p>
            <a:endParaRPr lang="en-US"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73600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a:t>Object.isFrozen</a:t>
            </a:r>
            <a:r>
              <a:rPr lang="de-DE" dirty="0"/>
              <a:t>()</a:t>
            </a:r>
          </a:p>
          <a:p>
            <a:pPr lvl="1"/>
            <a:r>
              <a:rPr lang="de-DE" dirty="0" err="1"/>
              <a:t>Determines</a:t>
            </a:r>
            <a:r>
              <a:rPr lang="de-DE" dirty="0"/>
              <a:t> </a:t>
            </a:r>
            <a:r>
              <a:rPr lang="de-DE" dirty="0" err="1"/>
              <a:t>if</a:t>
            </a:r>
            <a:r>
              <a:rPr lang="de-DE" dirty="0"/>
              <a:t> an </a:t>
            </a:r>
            <a:r>
              <a:rPr lang="de-DE" dirty="0" err="1"/>
              <a:t>object</a:t>
            </a:r>
            <a:r>
              <a:rPr lang="de-DE" dirty="0"/>
              <a:t> was </a:t>
            </a:r>
            <a:r>
              <a:rPr lang="de-DE" dirty="0" err="1"/>
              <a:t>frozen</a:t>
            </a:r>
            <a:r>
              <a:rPr lang="de-DE" dirty="0" smtClean="0"/>
              <a:t>.</a:t>
            </a:r>
          </a:p>
          <a:p>
            <a:r>
              <a:rPr lang="de-DE" dirty="0" err="1"/>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a:t>Object.isSealed</a:t>
            </a:r>
            <a:r>
              <a:rPr lang="de-DE" dirty="0"/>
              <a:t>()</a:t>
            </a:r>
          </a:p>
          <a:p>
            <a:pPr lvl="1"/>
            <a:r>
              <a:rPr lang="de-DE" dirty="0" err="1"/>
              <a:t>Determines</a:t>
            </a:r>
            <a:r>
              <a:rPr lang="de-DE" dirty="0"/>
              <a:t> </a:t>
            </a:r>
            <a:r>
              <a:rPr lang="de-DE" dirty="0" err="1"/>
              <a:t>if</a:t>
            </a:r>
            <a:r>
              <a:rPr lang="de-DE" dirty="0"/>
              <a:t> an </a:t>
            </a:r>
            <a:r>
              <a:rPr lang="de-DE" dirty="0" err="1"/>
              <a:t>object</a:t>
            </a:r>
            <a:r>
              <a:rPr lang="de-DE" dirty="0"/>
              <a:t> </a:t>
            </a:r>
            <a:r>
              <a:rPr lang="de-DE" dirty="0" err="1"/>
              <a:t>is</a:t>
            </a:r>
            <a:r>
              <a:rPr lang="de-DE" dirty="0"/>
              <a:t> </a:t>
            </a:r>
            <a:r>
              <a:rPr lang="de-DE" dirty="0" err="1" smtClean="0"/>
              <a:t>sealed</a:t>
            </a:r>
            <a:endParaRPr lang="de-DE" dirty="0" smtClean="0"/>
          </a:p>
          <a:p>
            <a:r>
              <a:rPr lang="de-DE" dirty="0" err="1"/>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188583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r>
              <a:rPr lang="de-DE" dirty="0" err="1"/>
              <a:t>Object.isExtensible</a:t>
            </a:r>
            <a:r>
              <a:rPr lang="de-DE" dirty="0"/>
              <a:t>()</a:t>
            </a:r>
          </a:p>
          <a:p>
            <a:pPr lvl="1"/>
            <a:r>
              <a:rPr lang="de-DE" dirty="0" err="1"/>
              <a:t>Determines</a:t>
            </a:r>
            <a:r>
              <a:rPr lang="de-DE" dirty="0"/>
              <a:t> </a:t>
            </a:r>
            <a:r>
              <a:rPr lang="de-DE" dirty="0" err="1"/>
              <a:t>if</a:t>
            </a:r>
            <a:r>
              <a:rPr lang="de-DE" dirty="0"/>
              <a:t> </a:t>
            </a:r>
            <a:r>
              <a:rPr lang="de-DE" dirty="0" err="1"/>
              <a:t>extending</a:t>
            </a:r>
            <a:r>
              <a:rPr lang="de-DE" dirty="0"/>
              <a:t> </a:t>
            </a:r>
            <a:r>
              <a:rPr lang="de-DE" dirty="0" err="1"/>
              <a:t>of</a:t>
            </a:r>
            <a:r>
              <a:rPr lang="de-DE" dirty="0"/>
              <a:t> an </a:t>
            </a:r>
            <a:r>
              <a:rPr lang="de-DE" dirty="0" err="1"/>
              <a:t>object</a:t>
            </a:r>
            <a:r>
              <a:rPr lang="de-DE" dirty="0"/>
              <a:t> </a:t>
            </a:r>
            <a:r>
              <a:rPr lang="de-DE" dirty="0" err="1"/>
              <a:t>is</a:t>
            </a:r>
            <a:r>
              <a:rPr lang="de-DE" dirty="0"/>
              <a:t> </a:t>
            </a:r>
            <a:r>
              <a:rPr lang="de-DE" dirty="0" err="1"/>
              <a:t>allowed</a:t>
            </a:r>
            <a:r>
              <a:rPr lang="de-DE" dirty="0"/>
              <a:t>.</a:t>
            </a:r>
          </a:p>
          <a:p>
            <a:endParaRPr lang="de-DE" dirty="0"/>
          </a:p>
        </p:txBody>
      </p:sp>
    </p:spTree>
    <p:extLst>
      <p:ext uri="{BB962C8B-B14F-4D97-AF65-F5344CB8AC3E}">
        <p14:creationId xmlns:p14="http://schemas.microsoft.com/office/powerpoint/2010/main" val="283206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smtClean="0"/>
              <a:t>Patterns</a:t>
            </a:r>
            <a:endParaRPr lang="de-DE" dirty="0"/>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Typ 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a:t>
            </a:r>
            <a:r>
              <a:rPr lang="de-DE" dirty="0" err="1" smtClean="0"/>
              <a:t>Entwursfmustern</a:t>
            </a:r>
            <a:r>
              <a:rPr lang="de-DE" dirty="0" smtClean="0"/>
              <a:t> 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a:t>
            </a:r>
            <a:r>
              <a:rPr lang="de-DE" dirty="0" smtClean="0"/>
              <a:t>ES6.</a:t>
            </a:r>
            <a:endParaRPr lang="de-DE" dirty="0" smtClean="0"/>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Von </a:t>
            </a:r>
            <a:r>
              <a:rPr lang="de-DE" dirty="0"/>
              <a:t>einer Klasse nur eine einzige Instanz </a:t>
            </a:r>
            <a:r>
              <a:rPr lang="de-DE" dirty="0" smtClean="0"/>
              <a:t>erzeugen.</a:t>
            </a:r>
          </a:p>
          <a:p>
            <a:pPr marL="0" indent="0">
              <a:buNone/>
            </a:pPr>
            <a:r>
              <a:rPr lang="de-DE" dirty="0" smtClean="0"/>
              <a:t>JS kennt keine Klassen, nur Objekte.</a:t>
            </a:r>
          </a:p>
          <a:p>
            <a:pPr marL="0" indent="0">
              <a:buNone/>
            </a:pPr>
            <a:r>
              <a:rPr lang="de-DE" dirty="0" smtClean="0"/>
              <a:t>Jedes Objekt ist daher ein Singleton.</a:t>
            </a:r>
          </a:p>
          <a:p>
            <a:pPr marL="0" indent="0">
              <a:buNone/>
            </a:pPr>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a:t>this</a:t>
            </a:r>
            <a:r>
              <a:rPr lang="de-DE" dirty="0"/>
              <a:t>;</a:t>
            </a:r>
          </a:p>
          <a:p>
            <a:r>
              <a:rPr lang="de-DE" dirty="0"/>
              <a:t>    </a:t>
            </a:r>
            <a:r>
              <a:rPr lang="de-DE" dirty="0" err="1"/>
              <a:t>return</a:t>
            </a:r>
            <a:r>
              <a:rPr lang="de-DE" dirty="0"/>
              <a:t> </a:t>
            </a:r>
            <a:r>
              <a:rPr lang="de-DE" dirty="0" err="1"/>
              <a:t>this</a:t>
            </a:r>
            <a:r>
              <a:rPr lang="de-DE" dirty="0"/>
              <a:t>; // </a:t>
            </a:r>
            <a:r>
              <a:rPr lang="de-DE" dirty="0" err="1"/>
              <a:t>default</a:t>
            </a:r>
            <a:r>
              <a:rPr lang="de-DE" dirty="0"/>
              <a:t> </a:t>
            </a:r>
            <a:r>
              <a:rPr lang="de-DE" dirty="0" err="1"/>
              <a:t>return</a:t>
            </a:r>
            <a:r>
              <a:rPr lang="de-DE" dirty="0"/>
              <a:t> </a:t>
            </a:r>
            <a:r>
              <a:rPr lang="de-DE" dirty="0" err="1"/>
              <a:t>value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eventUtil</a:t>
            </a:r>
            <a:r>
              <a:rPr lang="de-DE" dirty="0"/>
              <a:t> = {</a:t>
            </a:r>
          </a:p>
          <a:p>
            <a:r>
              <a:rPr lang="de-DE" dirty="0"/>
              <a:t>    </a:t>
            </a:r>
            <a:r>
              <a:rPr lang="de-DE" dirty="0" err="1"/>
              <a:t>stopPropagation</a:t>
            </a:r>
            <a:r>
              <a:rPr lang="de-DE" dirty="0"/>
              <a:t> : </a:t>
            </a:r>
            <a:r>
              <a:rPr lang="de-DE" dirty="0" err="1"/>
              <a:t>function</a:t>
            </a:r>
            <a:r>
              <a:rPr lang="de-DE" dirty="0"/>
              <a:t>(</a:t>
            </a:r>
            <a:r>
              <a:rPr lang="de-DE" dirty="0" err="1"/>
              <a:t>event</a:t>
            </a:r>
            <a:r>
              <a:rPr lang="de-DE" dirty="0"/>
              <a:t>) {</a:t>
            </a:r>
          </a:p>
          <a:p>
            <a:r>
              <a:rPr lang="de-DE" dirty="0"/>
              <a:t>        </a:t>
            </a:r>
            <a:r>
              <a:rPr lang="de-DE" dirty="0" err="1"/>
              <a:t>if</a:t>
            </a:r>
            <a:r>
              <a:rPr lang="de-DE" dirty="0"/>
              <a:t> (</a:t>
            </a:r>
            <a:r>
              <a:rPr lang="de-DE" dirty="0" err="1"/>
              <a:t>event.stopPropagation</a:t>
            </a:r>
            <a:r>
              <a:rPr lang="de-DE" dirty="0"/>
              <a:t>) {</a:t>
            </a:r>
          </a:p>
          <a:p>
            <a:r>
              <a:rPr lang="de-DE" dirty="0"/>
              <a:t>            </a:t>
            </a:r>
            <a:r>
              <a:rPr lang="de-DE" dirty="0" err="1"/>
              <a:t>event.stopPropagation</a:t>
            </a:r>
            <a:r>
              <a:rPr lang="de-DE" dirty="0"/>
              <a:t>();</a:t>
            </a:r>
          </a:p>
          <a:p>
            <a:r>
              <a:rPr lang="de-DE" dirty="0"/>
              <a:t>        } </a:t>
            </a:r>
            <a:r>
              <a:rPr lang="de-DE" dirty="0" err="1"/>
              <a:t>else</a:t>
            </a:r>
            <a:r>
              <a:rPr lang="de-DE" dirty="0"/>
              <a:t> {</a:t>
            </a:r>
          </a:p>
          <a:p>
            <a:r>
              <a:rPr lang="de-DE" dirty="0"/>
              <a:t>            </a:t>
            </a:r>
            <a:r>
              <a:rPr lang="de-DE" dirty="0" err="1"/>
              <a:t>event.cancelBubble</a:t>
            </a:r>
            <a:r>
              <a:rPr lang="de-DE" dirty="0"/>
              <a:t> = true;</a:t>
            </a:r>
          </a:p>
          <a:p>
            <a:r>
              <a:rPr lang="de-DE" dirty="0"/>
              <a:t>        }</a:t>
            </a:r>
          </a:p>
          <a:p>
            <a:r>
              <a:rPr lang="de-DE" dirty="0"/>
              <a:t>    },</a:t>
            </a:r>
          </a:p>
          <a:p>
            <a:r>
              <a:rPr lang="de-DE" dirty="0"/>
              <a:t>    </a:t>
            </a:r>
            <a:r>
              <a:rPr lang="de-DE" dirty="0" err="1"/>
              <a:t>preventDefault</a:t>
            </a:r>
            <a:r>
              <a:rPr lang="de-DE" dirty="0"/>
              <a:t> :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p>
          <a:p>
            <a:r>
              <a:rPr lang="de-DE" dirty="0"/>
              <a:t>            </a:t>
            </a:r>
            <a:r>
              <a:rPr lang="de-DE" dirty="0" err="1"/>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a:t>    }</a:t>
            </a:r>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Remote)</a:t>
            </a:r>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4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p>
          <a:p>
            <a:r>
              <a:rPr lang="de-DE" dirty="0"/>
              <a:t>    </a:t>
            </a:r>
            <a:r>
              <a:rPr lang="de-DE" dirty="0" err="1"/>
              <a:t>lastName</a:t>
            </a:r>
            <a:r>
              <a:rPr lang="de-DE" dirty="0"/>
              <a:t> :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a:t>;</a:t>
            </a:r>
          </a:p>
          <a:p>
            <a:r>
              <a:rPr lang="de-DE" dirty="0"/>
              <a:t>            </a:t>
            </a:r>
            <a:r>
              <a:rPr lang="de-DE" dirty="0" err="1"/>
              <a:t>this.lastName</a:t>
            </a:r>
            <a:r>
              <a:rPr lang="de-DE" dirty="0"/>
              <a:t> =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a:t>,</a:t>
            </a:r>
          </a:p>
          <a:p>
            <a:r>
              <a:rPr lang="de-DE" dirty="0"/>
              <a:t>            </a:t>
            </a:r>
            <a:r>
              <a:rPr lang="de-DE" dirty="0" err="1"/>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a:t>
            </a:r>
            <a:r>
              <a:rPr lang="de-DE" dirty="0" smtClean="0"/>
              <a:t>bekannt als </a:t>
            </a:r>
            <a:r>
              <a:rPr lang="de-DE" dirty="0" err="1" smtClean="0"/>
              <a:t>Publish</a:t>
            </a:r>
            <a:r>
              <a:rPr lang="de-DE" dirty="0" smtClean="0"/>
              <a:t>/</a:t>
            </a:r>
            <a:r>
              <a:rPr lang="de-DE" dirty="0" err="1" smtClean="0"/>
              <a:t>Subscribe</a:t>
            </a:r>
            <a:endParaRPr lang="de-DE" dirty="0" smtClean="0"/>
          </a:p>
          <a:p>
            <a:r>
              <a:rPr lang="de-DE" dirty="0" smtClean="0"/>
              <a:t>wird </a:t>
            </a:r>
            <a:r>
              <a:rPr lang="de-DE" dirty="0" smtClean="0"/>
              <a:t>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a:t>abgeleiteten Objekt </a:t>
            </a:r>
            <a:r>
              <a:rPr lang="de-DE" dirty="0" smtClean="0"/>
              <a:t>überschreiben 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a:t>anoyingAd</a:t>
            </a:r>
            <a:r>
              <a:rPr lang="en-US" dirty="0"/>
              <a:t> = new </a:t>
            </a:r>
            <a:r>
              <a:rPr lang="en-US" dirty="0" err="1"/>
              <a:t>BannerAd</a:t>
            </a:r>
            <a:r>
              <a:rPr lang="en-US" dirty="0"/>
              <a:t>();</a:t>
            </a:r>
          </a:p>
          <a:p>
            <a:r>
              <a:rPr lang="en-US" dirty="0" err="1" smtClean="0"/>
              <a:t>anoyingAd.execute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a:t>
            </a:r>
            <a:r>
              <a:rPr lang="de-DE" dirty="0" smtClean="0"/>
              <a:t>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r>
              <a:rPr lang="de-DE" dirty="0" err="1" smtClean="0"/>
              <a:t>Repetorium</a:t>
            </a:r>
            <a:r>
              <a:rPr lang="de-DE" dirty="0" smtClean="0"/>
              <a:t> </a:t>
            </a:r>
            <a:r>
              <a:rPr lang="de-DE" dirty="0" err="1" smtClean="0"/>
              <a:t>Closures</a:t>
            </a:r>
            <a:r>
              <a:rPr lang="de-DE" dirty="0" smtClean="0"/>
              <a:t>: </a:t>
            </a:r>
          </a:p>
          <a:p>
            <a:pPr marL="252000" lvl="1" indent="0">
              <a:buNone/>
            </a:pPr>
            <a:r>
              <a:rPr lang="de-DE" dirty="0"/>
              <a:t>„Eine innere Funktion hat immer Zugriff auf alle Variablen und Parameter ihrer äußeren Funktion, auch wenn diese äußere Funktion bereits beendet ist</a:t>
            </a:r>
            <a:r>
              <a:rPr lang="de-DE" dirty="0" smtClean="0"/>
              <a:t>.“ -- frei </a:t>
            </a:r>
            <a:r>
              <a:rPr lang="de-DE" dirty="0"/>
              <a:t>nach Douglas </a:t>
            </a:r>
            <a:r>
              <a:rPr lang="de-DE" dirty="0" err="1"/>
              <a:t>Crockford</a:t>
            </a: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p>
          <a:p>
            <a:r>
              <a:rPr lang="en-US" dirty="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customerAddressService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customerAddressService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Verwenden normale Objekte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-Programm oder in einen Test und verwende </a:t>
            </a:r>
            <a:r>
              <a:rPr lang="de-DE" dirty="0" smtClean="0">
                <a:solidFill>
                  <a:srgbClr val="FFFFFF"/>
                </a:solidFill>
                <a:latin typeface="Calibri"/>
                <a:cs typeface="Calibri"/>
              </a:rPr>
              <a:t>es (erstelle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a:t>monster</a:t>
            </a:r>
            <a:r>
              <a:rPr lang="de-DE" dirty="0"/>
              <a:t> </a:t>
            </a:r>
            <a:r>
              <a:rPr lang="de-DE" dirty="0" err="1"/>
              <a:t>attacks</a:t>
            </a:r>
            <a:r>
              <a:rPr lang="de-DE" dirty="0"/>
              <a:t> '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a:t>'</a:t>
            </a:r>
            <a:r>
              <a:rPr lang="de-DE" dirty="0" smtClean="0"/>
              <a:t>, </a:t>
            </a:r>
            <a:r>
              <a:rPr lang="de-DE" dirty="0"/>
              <a:t>'</a:t>
            </a:r>
            <a:r>
              <a:rPr lang="de-DE" dirty="0" err="1" smtClean="0"/>
              <a:t>modulb</a:t>
            </a:r>
            <a:r>
              <a:rPr lang="de-DE" dirty="0"/>
              <a:t>'</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a:t>
            </a:r>
            <a:r>
              <a:rPr lang="de-DE" dirty="0" smtClean="0">
                <a:solidFill>
                  <a:srgbClr val="FFFFFF"/>
                </a:solidFill>
              </a:rPr>
              <a:t>,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a:t>
            </a:r>
            <a:r>
              <a:rPr lang="de-DE" dirty="0" smtClean="0">
                <a:solidFill>
                  <a:srgbClr val="FFFFFF"/>
                </a:solidFill>
              </a:rPr>
              <a:t>stellt, hin zu einem (anonymen) AMD-Modul.</a:t>
            </a:r>
            <a:endParaRPr lang="de-DE" dirty="0" smtClean="0">
              <a:solidFill>
                <a:srgbClr val="FFFFFF"/>
              </a:solidFill>
            </a:endParaRPr>
          </a:p>
          <a:p>
            <a:pPr marL="0" indent="0">
              <a:buNone/>
            </a:pPr>
            <a:r>
              <a:rPr lang="de-DE" dirty="0" smtClean="0">
                <a:solidFill>
                  <a:srgbClr val="FFFFFF"/>
                </a:solidFill>
                <a:latin typeface="Calibri"/>
                <a:cs typeface="Calibri"/>
              </a:rPr>
              <a:t>Importiere </a:t>
            </a:r>
            <a:r>
              <a:rPr lang="de-DE" dirty="0" smtClean="0">
                <a:solidFill>
                  <a:srgbClr val="FFFFFF"/>
                </a:solidFill>
                <a:latin typeface="Calibri"/>
                <a:cs typeface="Calibri"/>
              </a:rPr>
              <a:t>das Modul in </a:t>
            </a:r>
            <a:r>
              <a:rPr lang="de-DE" dirty="0" smtClean="0">
                <a:solidFill>
                  <a:srgbClr val="FFFFFF"/>
                </a:solidFill>
                <a:latin typeface="Calibri"/>
                <a:cs typeface="Calibri"/>
              </a:rPr>
              <a:t>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11 </a:t>
            </a:r>
            <a:r>
              <a:rPr lang="de-DE" dirty="0" smtClean="0">
                <a:solidFill>
                  <a:srgbClr val="FFFFFF"/>
                </a:solidFill>
              </a:rPr>
              <a:t>-  </a:t>
            </a:r>
            <a:r>
              <a:rPr lang="de-DE" dirty="0" smtClean="0">
                <a:solidFill>
                  <a:srgbClr val="FFFFFF"/>
                </a:solidFill>
              </a:rPr>
              <a:t>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a:t>Objekte </a:t>
            </a:r>
            <a:r>
              <a:rPr lang="de-DE" dirty="0" smtClean="0"/>
              <a:t>in ES5 sind klassenfrei. </a:t>
            </a:r>
          </a:p>
          <a:p>
            <a:pPr marL="0" indent="0">
              <a:buNone/>
            </a:pPr>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t>new-Keyword</a:t>
            </a:r>
            <a:r>
              <a:rPr lang="de-DE" dirty="0" smtClean="0"/>
              <a:t> auskommt.</a:t>
            </a:r>
          </a:p>
          <a:p>
            <a:pPr marL="0" indent="0">
              <a:buNone/>
            </a:pPr>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pPr marL="0" indent="0">
              <a:buNone/>
            </a:pPr>
            <a:r>
              <a:rPr lang="de-DE" dirty="0" smtClean="0"/>
              <a:t>Eine Verbindung wird über die __</a:t>
            </a:r>
            <a:r>
              <a:rPr lang="de-DE" dirty="0" err="1" smtClean="0"/>
              <a:t>proto</a:t>
            </a:r>
            <a:r>
              <a:rPr lang="de-DE" dirty="0" smtClean="0"/>
              <a:t>__-Referenz hergestellt.</a:t>
            </a:r>
          </a:p>
          <a:p>
            <a:pPr marL="0" indent="0">
              <a:buNone/>
            </a:pPr>
            <a:r>
              <a:rPr lang="de-DE" dirty="0" err="1" smtClean="0"/>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chemeClr val="accent6">
              <a:lumMod val="7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Inhaltsplatzhalter 1"/>
          <p:cNvSpPr>
            <a:spLocks noGrp="1"/>
          </p:cNvSpPr>
          <p:nvPr>
            <p:ph idx="1"/>
          </p:nvPr>
        </p:nvSpPr>
        <p:spPr>
          <a:no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solidFill>
                  <a:srgbClr val="FFFFFF"/>
                </a:solidFill>
              </a:rPr>
              <a:t>jQuery</a:t>
            </a:r>
            <a:endParaRPr lang="de-DE" dirty="0">
              <a:solidFill>
                <a:srgbClr val="FFFFFF"/>
              </a:solidFill>
            </a:endParaRPr>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Dropping</a:t>
            </a:r>
            <a:r>
              <a:rPr lang="de-DE" dirty="0" smtClean="0"/>
              <a:t> IE6 - 8)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Wenn möglich, verwendet </a:t>
            </a:r>
            <a:r>
              <a:rPr lang="de-DE" dirty="0" err="1" smtClean="0"/>
              <a:t>jQuery</a:t>
            </a:r>
            <a:r>
              <a:rPr lang="de-DE" dirty="0" smtClean="0"/>
              <a:t> </a:t>
            </a:r>
            <a:r>
              <a:rPr lang="de-DE" dirty="0" smtClean="0"/>
              <a:t>Browser-eigene </a:t>
            </a:r>
            <a:r>
              <a:rPr lang="de-DE" dirty="0" smtClean="0"/>
              <a:t>DOM-</a:t>
            </a:r>
            <a:r>
              <a:rPr lang="de-DE" dirty="0" err="1" smtClean="0"/>
              <a:t>Selektoren</a:t>
            </a:r>
            <a:r>
              <a:rPr lang="de-DE" dirty="0" smtClean="0"/>
              <a:t>.</a:t>
            </a:r>
          </a:p>
          <a:p>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r>
              <a:rPr lang="de-DE" dirty="0" smtClean="0"/>
              <a:t>Daher sollte man </a:t>
            </a:r>
            <a:r>
              <a:rPr lang="de-DE" dirty="0" err="1" smtClean="0"/>
              <a:t>Selektoren</a:t>
            </a:r>
            <a:r>
              <a:rPr lang="de-DE" dirty="0" smtClean="0"/>
              <a:t> direkt im Browser </a:t>
            </a:r>
            <a:r>
              <a:rPr lang="de-DE" dirty="0" smtClean="0"/>
              <a:t>ausprobieren</a:t>
            </a:r>
            <a:br>
              <a:rPr lang="de-DE" dirty="0" smtClean="0"/>
            </a:br>
            <a:r>
              <a:rPr lang="de-DE" dirty="0" smtClean="0">
                <a:latin typeface="Consolas"/>
                <a:cs typeface="Consolas"/>
              </a:rPr>
              <a:t>/</a:t>
            </a:r>
            <a:r>
              <a:rPr lang="de-DE" dirty="0">
                <a:latin typeface="Consolas"/>
                <a:cs typeface="Consolas"/>
              </a:rPr>
              <a:t>/ Chrome, FF 3.5, IE 8, Opera 10, Safari </a:t>
            </a:r>
            <a:r>
              <a:rPr lang="de-DE" dirty="0" smtClean="0">
                <a:latin typeface="Consolas"/>
                <a:cs typeface="Consolas"/>
              </a:rPr>
              <a:t>3.2</a:t>
            </a:r>
            <a:br>
              <a:rPr lang="de-DE" dirty="0" smtClean="0">
                <a:latin typeface="Consolas"/>
                <a:cs typeface="Consolas"/>
              </a:rPr>
            </a:br>
            <a:r>
              <a:rPr lang="de-DE" dirty="0" err="1" smtClean="0">
                <a:latin typeface="Consolas"/>
                <a:cs typeface="Consolas"/>
              </a:rPr>
              <a:t>var</a:t>
            </a:r>
            <a:r>
              <a:rPr lang="de-DE" dirty="0" smtClean="0">
                <a:latin typeface="Consolas"/>
                <a:cs typeface="Consolas"/>
              </a:rPr>
              <a:t> </a:t>
            </a:r>
            <a:r>
              <a:rPr lang="de-DE" dirty="0" err="1" smtClean="0">
                <a:latin typeface="Consolas"/>
                <a:cs typeface="Consolas"/>
              </a:rPr>
              <a:t>e</a:t>
            </a:r>
            <a:r>
              <a:rPr lang="de-DE" dirty="0" smtClean="0">
                <a:latin typeface="Consolas"/>
                <a:cs typeface="Consolas"/>
              </a:rPr>
              <a:t> </a:t>
            </a:r>
            <a:r>
              <a:rPr lang="de-DE" dirty="0">
                <a:latin typeface="Consolas"/>
                <a:cs typeface="Consolas"/>
              </a:rPr>
              <a:t>= </a:t>
            </a:r>
            <a:r>
              <a:rPr lang="de-DE" dirty="0" err="1">
                <a:latin typeface="Consolas"/>
                <a:cs typeface="Consolas"/>
              </a:rPr>
              <a:t>document.querySelectorAll</a:t>
            </a:r>
            <a:r>
              <a:rPr lang="de-DE" dirty="0">
                <a:latin typeface="Consolas"/>
                <a:cs typeface="Consolas"/>
              </a:rPr>
              <a:t>(“</a:t>
            </a:r>
            <a:r>
              <a:rPr lang="de-DE" dirty="0" err="1" smtClean="0">
                <a:latin typeface="Consolas"/>
                <a:cs typeface="Consolas"/>
              </a:rPr>
              <a:t>div.tut</a:t>
            </a:r>
            <a:r>
              <a:rPr lang="de-DE" dirty="0" smtClean="0">
                <a:latin typeface="Consolas"/>
                <a:cs typeface="Consolas"/>
              </a:rPr>
              <a:t>"</a:t>
            </a:r>
            <a:r>
              <a:rPr lang="de-DE" dirty="0">
                <a:latin typeface="Consolas"/>
                <a:cs typeface="Consolas"/>
              </a:rPr>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t>click</a:t>
            </a:r>
            <a:r>
              <a:rPr lang="de-DE" dirty="0"/>
              <a:t>-Event)</a:t>
            </a:r>
            <a:r>
              <a:rPr lang="de-DE" dirty="0" smtClean="0"/>
              <a:t>.</a:t>
            </a:r>
          </a:p>
          <a:p>
            <a:pPr marL="0" indent="0">
              <a:buNone/>
            </a:pPr>
            <a:r>
              <a:rPr lang="de-DE" dirty="0" smtClean="0"/>
              <a:t>Sie </a:t>
            </a:r>
            <a:r>
              <a:rPr lang="de-DE" dirty="0" smtClean="0"/>
              <a:t>sollten nicht nach dem </a:t>
            </a:r>
            <a:r>
              <a:rPr lang="de-DE" dirty="0" err="1" smtClean="0"/>
              <a:t>document.ready</a:t>
            </a:r>
            <a:r>
              <a:rPr lang="de-DE" dirty="0" smtClean="0"/>
              <a:t>-Event erfolgen!</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minimieren 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a:t>$.</a:t>
            </a:r>
            <a:r>
              <a:rPr lang="de-DE" dirty="0" err="1"/>
              <a:t>fn.colorize</a:t>
            </a:r>
            <a:r>
              <a:rPr lang="de-DE" dirty="0"/>
              <a:t> = </a:t>
            </a:r>
            <a:r>
              <a:rPr lang="de-DE" dirty="0" err="1"/>
              <a:t>function</a:t>
            </a:r>
            <a:r>
              <a:rPr lang="de-DE" dirty="0"/>
              <a:t>(</a:t>
            </a:r>
            <a:r>
              <a:rPr lang="de-DE" dirty="0" err="1"/>
              <a:t>parameters</a:t>
            </a:r>
            <a:r>
              <a:rPr lang="de-DE" dirty="0"/>
              <a:t>) {</a:t>
            </a:r>
          </a:p>
          <a:p>
            <a:r>
              <a:rPr lang="de-DE" dirty="0" smtClean="0"/>
              <a:t>		 </a:t>
            </a:r>
            <a:r>
              <a:rPr lang="de-DE" dirty="0" err="1" smtClean="0"/>
              <a:t>parameters</a:t>
            </a:r>
            <a:r>
              <a:rPr lang="de-DE" dirty="0" smtClean="0"/>
              <a:t> </a:t>
            </a:r>
            <a:r>
              <a:rPr lang="de-DE" dirty="0"/>
              <a:t>= </a:t>
            </a:r>
            <a:r>
              <a:rPr lang="de-DE" dirty="0" err="1"/>
              <a:t>jQuery.extend</a:t>
            </a:r>
            <a:r>
              <a:rPr lang="de-DE" dirty="0" smtClean="0"/>
              <a:t>({</a:t>
            </a:r>
            <a:endParaRPr lang="de-DE" dirty="0"/>
          </a:p>
          <a:p>
            <a:r>
              <a:rPr lang="de-DE" dirty="0"/>
              <a:t>        </a:t>
            </a:r>
            <a:r>
              <a:rPr lang="de-DE" dirty="0" err="1"/>
              <a:t>color</a:t>
            </a:r>
            <a:r>
              <a:rPr lang="de-DE" dirty="0"/>
              <a:t>: '</a:t>
            </a:r>
            <a:r>
              <a:rPr lang="de-DE" dirty="0" err="1" smtClean="0"/>
              <a:t>green</a:t>
            </a:r>
            <a:r>
              <a:rPr lang="de-DE" dirty="0" smtClean="0"/>
              <a:t>‘ // </a:t>
            </a:r>
            <a:r>
              <a:rPr lang="de-DE" dirty="0" err="1" smtClean="0"/>
              <a:t>default</a:t>
            </a:r>
            <a:endParaRPr lang="de-DE" dirty="0" smtClean="0"/>
          </a:p>
          <a:p>
            <a:r>
              <a:rPr lang="de-DE" dirty="0" smtClean="0"/>
              <a:t>    </a:t>
            </a:r>
            <a:r>
              <a:rPr lang="de-DE" dirty="0"/>
              <a:t>}</a:t>
            </a:r>
            <a:r>
              <a:rPr lang="de-DE" dirty="0" smtClean="0"/>
              <a:t>, </a:t>
            </a:r>
            <a:r>
              <a:rPr lang="de-DE" dirty="0" err="1" smtClean="0"/>
              <a:t>parameters</a:t>
            </a:r>
            <a:r>
              <a:rPr lang="de-DE" dirty="0"/>
              <a:t>);</a:t>
            </a:r>
          </a:p>
          <a:p>
            <a:r>
              <a:rPr lang="de-DE" dirty="0"/>
              <a:t>   </a:t>
            </a:r>
          </a:p>
          <a:p>
            <a:r>
              <a:rPr lang="de-DE" dirty="0"/>
              <a:t>    </a:t>
            </a:r>
            <a:r>
              <a:rPr lang="de-DE" dirty="0" smtClean="0"/>
              <a:t>$(</a:t>
            </a:r>
            <a:r>
              <a:rPr lang="de-DE" dirty="0" err="1"/>
              <a:t>this</a:t>
            </a:r>
            <a:r>
              <a:rPr lang="de-DE" dirty="0"/>
              <a:t>).</a:t>
            </a:r>
            <a:r>
              <a:rPr lang="de-DE" dirty="0" err="1"/>
              <a:t>css</a:t>
            </a:r>
            <a:r>
              <a:rPr lang="de-DE" dirty="0"/>
              <a:t>('</a:t>
            </a:r>
            <a:r>
              <a:rPr lang="de-DE" dirty="0" err="1"/>
              <a:t>color</a:t>
            </a:r>
            <a:r>
              <a:rPr lang="de-DE" dirty="0"/>
              <a:t>', </a:t>
            </a:r>
            <a:r>
              <a:rPr lang="de-DE" dirty="0" err="1"/>
              <a:t>parameters.color</a:t>
            </a:r>
            <a:r>
              <a:rPr lang="de-DE" dirty="0"/>
              <a:t>);</a:t>
            </a:r>
          </a:p>
          <a:p>
            <a:r>
              <a:rPr lang="de-DE" dirty="0"/>
              <a:t>}</a:t>
            </a:r>
            <a:r>
              <a:rPr lang="de-DE" dirty="0" smtClean="0"/>
              <a:t>;</a:t>
            </a:r>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147518607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Baue einer Website, die eine </a:t>
            </a:r>
            <a:r>
              <a:rPr lang="de-DE" dirty="0" err="1" smtClean="0">
                <a:solidFill>
                  <a:srgbClr val="FFFFFF"/>
                </a:solidFill>
              </a:rPr>
              <a:t>TaskList</a:t>
            </a:r>
            <a:r>
              <a:rPr lang="de-DE" dirty="0" smtClean="0">
                <a:solidFill>
                  <a:srgbClr val="FFFFFF"/>
                </a:solidFill>
              </a:rPr>
              <a:t> tabellarisch darstellt.</a:t>
            </a:r>
          </a:p>
          <a:p>
            <a:pPr marL="0" indent="0">
              <a:buNone/>
            </a:pPr>
            <a:r>
              <a:rPr lang="de-DE" dirty="0" smtClean="0">
                <a:solidFill>
                  <a:srgbClr val="FFFFFF"/>
                </a:solidFill>
              </a:rPr>
              <a:t>Schreibe ein </a:t>
            </a:r>
            <a:r>
              <a:rPr lang="de-DE" dirty="0" err="1" smtClean="0">
                <a:solidFill>
                  <a:srgbClr val="FFFFFF"/>
                </a:solidFill>
              </a:rPr>
              <a:t>jQuery-Plugin</a:t>
            </a:r>
            <a:r>
              <a:rPr lang="de-DE" dirty="0" smtClean="0">
                <a:solidFill>
                  <a:srgbClr val="FFFFFF"/>
                </a:solidFill>
              </a:rPr>
              <a:t>, dass ein Array von Tasks rendert.</a:t>
            </a:r>
          </a:p>
          <a:p>
            <a:pPr marL="0" indent="0">
              <a:buNone/>
            </a:pPr>
            <a:r>
              <a:rPr lang="de-DE" dirty="0" smtClean="0">
                <a:solidFill>
                  <a:srgbClr val="FFFFFF"/>
                </a:solidFill>
              </a:rPr>
              <a:t>Verwende das bereits erstellte </a:t>
            </a:r>
            <a:r>
              <a:rPr lang="de-DE" dirty="0" err="1" smtClean="0">
                <a:solidFill>
                  <a:srgbClr val="FFFFFF"/>
                </a:solidFill>
                <a:latin typeface="Consolas"/>
                <a:cs typeface="Consolas"/>
              </a:rPr>
              <a:t>todolist</a:t>
            </a:r>
            <a:r>
              <a:rPr lang="de-DE" dirty="0" smtClean="0">
                <a:solidFill>
                  <a:srgbClr val="FFFFFF"/>
                </a:solidFill>
              </a:rPr>
              <a:t>-AMD-Modul.</a:t>
            </a:r>
          </a:p>
          <a:p>
            <a:pPr marL="0" indent="0">
              <a:buNone/>
            </a:pPr>
            <a:r>
              <a:rPr lang="de-DE" dirty="0" smtClean="0">
                <a:solidFill>
                  <a:srgbClr val="FFFFFF"/>
                </a:solidFill>
              </a:rPr>
              <a:t>Schreibe ein </a:t>
            </a:r>
            <a:r>
              <a:rPr lang="de-DE" dirty="0" err="1" smtClean="0">
                <a:solidFill>
                  <a:srgbClr val="FFFFFF"/>
                </a:solidFill>
                <a:latin typeface="Consolas"/>
                <a:cs typeface="Consolas"/>
              </a:rPr>
              <a:t>main.js</a:t>
            </a:r>
            <a:r>
              <a:rPr lang="de-DE" dirty="0" smtClean="0">
                <a:solidFill>
                  <a:srgbClr val="FFFFFF"/>
                </a:solidFill>
              </a:rPr>
              <a:t>, die sowohl das </a:t>
            </a:r>
            <a:r>
              <a:rPr lang="de-DE" dirty="0" err="1" smtClean="0">
                <a:solidFill>
                  <a:srgbClr val="FFFFFF"/>
                </a:solidFill>
              </a:rPr>
              <a:t>jQuery-Plugin</a:t>
            </a:r>
            <a:r>
              <a:rPr lang="de-DE" dirty="0" smtClean="0">
                <a:solidFill>
                  <a:srgbClr val="FFFFFF"/>
                </a:solidFill>
              </a:rPr>
              <a:t> als auch das AMD-Modul importiert.</a:t>
            </a:r>
          </a:p>
          <a:p>
            <a:pPr marL="0" indent="0">
              <a:buNone/>
            </a:pPr>
            <a:r>
              <a:rPr lang="de-DE" dirty="0" smtClean="0">
                <a:solidFill>
                  <a:srgbClr val="FFFFFF"/>
                </a:solidFill>
              </a:rPr>
              <a:t>Bringe einige Tasks zur Darstellung.</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a:t>
            </a:r>
            <a:r>
              <a:rPr lang="de-DE" dirty="0" smtClean="0">
                <a:solidFill>
                  <a:srgbClr val="FFFFFF"/>
                </a:solidFill>
              </a:rPr>
              <a:t>12 </a:t>
            </a:r>
            <a:r>
              <a:rPr lang="de-DE" dirty="0" smtClean="0">
                <a:solidFill>
                  <a:srgbClr val="FFFFFF"/>
                </a:solidFill>
              </a:rPr>
              <a:t>-  </a:t>
            </a:r>
            <a:r>
              <a:rPr lang="de-DE" dirty="0" err="1" smtClean="0">
                <a:solidFill>
                  <a:srgbClr val="FFFFFF"/>
                </a:solidFill>
              </a:rPr>
              <a:t>jQuery</a:t>
            </a:r>
            <a:r>
              <a:rPr lang="de-DE" dirty="0" smtClean="0">
                <a:solidFill>
                  <a:srgbClr val="FFFFFF"/>
                </a:solidFill>
              </a:rPr>
              <a:t> </a:t>
            </a:r>
            <a:r>
              <a:rPr lang="de-DE" dirty="0" err="1" smtClean="0">
                <a:solidFill>
                  <a:srgbClr val="FFFFFF"/>
                </a:solidFill>
              </a:rPr>
              <a:t>Plugin</a:t>
            </a:r>
            <a:endParaRPr lang="de-DE" dirty="0">
              <a:solidFill>
                <a:srgbClr val="FFFFFF"/>
              </a:solidFill>
            </a:endParaRPr>
          </a:p>
        </p:txBody>
      </p:sp>
    </p:spTree>
    <p:extLst>
      <p:ext uri="{BB962C8B-B14F-4D97-AF65-F5344CB8AC3E}">
        <p14:creationId xmlns:p14="http://schemas.microsoft.com/office/powerpoint/2010/main" val="22439781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smtClean="0"/>
              <a:t>define</a:t>
            </a:r>
            <a:r>
              <a:rPr lang="en-US" dirty="0"/>
              <a:t>(function() {</a:t>
            </a:r>
          </a:p>
          <a:p>
            <a:r>
              <a:rPr lang="en-US" dirty="0"/>
              <a:t>    'use strict';</a:t>
            </a:r>
          </a:p>
          <a:p>
            <a:r>
              <a:rPr lang="en-US" dirty="0"/>
              <a:t>    $.</a:t>
            </a:r>
            <a:r>
              <a:rPr lang="en-US" dirty="0" err="1"/>
              <a:t>fn.listTodos</a:t>
            </a:r>
            <a:r>
              <a:rPr lang="en-US" dirty="0"/>
              <a:t> = function (elements) {</a:t>
            </a:r>
          </a:p>
          <a:p>
            <a:r>
              <a:rPr lang="en-US" dirty="0"/>
              <a:t>        </a:t>
            </a:r>
            <a:r>
              <a:rPr lang="en-US" dirty="0" err="1"/>
              <a:t>var</a:t>
            </a:r>
            <a:r>
              <a:rPr lang="en-US" dirty="0"/>
              <a:t> </a:t>
            </a:r>
            <a:r>
              <a:rPr lang="en-US" dirty="0" err="1"/>
              <a:t>theHTMLList</a:t>
            </a:r>
            <a:r>
              <a:rPr lang="en-US" dirty="0"/>
              <a:t> = '';</a:t>
            </a:r>
          </a:p>
          <a:p>
            <a:r>
              <a:rPr lang="en-US" dirty="0"/>
              <a:t>        </a:t>
            </a:r>
            <a:r>
              <a:rPr lang="en-US" dirty="0" err="1"/>
              <a:t>elements.forEach</a:t>
            </a:r>
            <a:r>
              <a:rPr lang="en-US" dirty="0"/>
              <a:t> (function (</a:t>
            </a:r>
            <a:r>
              <a:rPr lang="en-US" dirty="0" err="1"/>
              <a:t>eachTask</a:t>
            </a:r>
            <a:r>
              <a:rPr lang="en-US" dirty="0"/>
              <a:t>)  {</a:t>
            </a:r>
          </a:p>
          <a:p>
            <a:r>
              <a:rPr lang="en-US" dirty="0" smtClean="0"/>
              <a:t>					</a:t>
            </a:r>
            <a:r>
              <a:rPr lang="en-US" dirty="0" err="1" smtClean="0"/>
              <a:t>theHTMLList</a:t>
            </a:r>
            <a:r>
              <a:rPr lang="en-US" dirty="0" smtClean="0"/>
              <a:t> </a:t>
            </a:r>
            <a:r>
              <a:rPr lang="en-US" dirty="0"/>
              <a:t>+= '&lt;</a:t>
            </a:r>
            <a:r>
              <a:rPr lang="en-US" dirty="0" err="1"/>
              <a:t>tr</a:t>
            </a:r>
            <a:r>
              <a:rPr lang="en-US" dirty="0"/>
              <a:t>&gt;' +</a:t>
            </a:r>
          </a:p>
          <a:p>
            <a:r>
              <a:rPr lang="en-US" dirty="0"/>
              <a:t>                    '&lt;td&gt;' + '&lt;input type="checkbox" /&gt;' + '&lt;/td&gt;' +</a:t>
            </a:r>
          </a:p>
          <a:p>
            <a:r>
              <a:rPr lang="en-US" dirty="0"/>
              <a:t>                    '&lt;td&gt;' + </a:t>
            </a:r>
            <a:r>
              <a:rPr lang="en-US" dirty="0" err="1"/>
              <a:t>eachTask.subject</a:t>
            </a:r>
            <a:r>
              <a:rPr lang="en-US" dirty="0"/>
              <a:t> + '&lt;/td&gt;' +</a:t>
            </a:r>
          </a:p>
          <a:p>
            <a:r>
              <a:rPr lang="en-US" dirty="0"/>
              <a:t>                    '&lt;/</a:t>
            </a:r>
            <a:r>
              <a:rPr lang="en-US" dirty="0" err="1"/>
              <a:t>tr</a:t>
            </a:r>
            <a:r>
              <a:rPr lang="en-US" dirty="0"/>
              <a:t>&gt;';</a:t>
            </a:r>
          </a:p>
          <a:p>
            <a:r>
              <a:rPr lang="en-US" dirty="0"/>
              <a:t>            }</a:t>
            </a:r>
          </a:p>
          <a:p>
            <a:r>
              <a:rPr lang="en-US" dirty="0"/>
              <a:t>        );</a:t>
            </a:r>
          </a:p>
          <a:p>
            <a:r>
              <a:rPr lang="en-US" dirty="0" smtClean="0"/>
              <a:t>			  $</a:t>
            </a:r>
            <a:r>
              <a:rPr lang="en-US" dirty="0"/>
              <a:t>(this).find('</a:t>
            </a:r>
            <a:r>
              <a:rPr lang="en-US" dirty="0" err="1"/>
              <a:t>tbody</a:t>
            </a:r>
            <a:r>
              <a:rPr lang="en-US" dirty="0"/>
              <a:t>').html(</a:t>
            </a:r>
            <a:r>
              <a:rPr lang="en-US" dirty="0" err="1"/>
              <a:t>theHTMLList</a:t>
            </a:r>
            <a:r>
              <a:rPr lang="en-US" dirty="0"/>
              <a:t>);</a:t>
            </a:r>
          </a:p>
          <a:p>
            <a:r>
              <a:rPr lang="en-US" dirty="0"/>
              <a:t>    };</a:t>
            </a:r>
          </a:p>
          <a:p>
            <a:r>
              <a:rPr lang="en-US" dirty="0"/>
              <a:t>});</a:t>
            </a:r>
            <a:endParaRPr lang="en-US" dirty="0"/>
          </a:p>
        </p:txBody>
      </p:sp>
      <p:sp>
        <p:nvSpPr>
          <p:cNvPr id="3" name="Titel 2"/>
          <p:cNvSpPr>
            <a:spLocks noGrp="1"/>
          </p:cNvSpPr>
          <p:nvPr>
            <p:ph type="title"/>
          </p:nvPr>
        </p:nvSpPr>
        <p:spPr/>
        <p:txBody>
          <a:bodyPr/>
          <a:lstStyle/>
          <a:p>
            <a:r>
              <a:rPr lang="de-DE" dirty="0" err="1" smtClean="0"/>
              <a:t>TaskList</a:t>
            </a:r>
            <a:r>
              <a:rPr lang="de-DE" dirty="0" smtClean="0"/>
              <a:t> </a:t>
            </a:r>
            <a:r>
              <a:rPr lang="de-DE" dirty="0" err="1" smtClean="0"/>
              <a:t>jQuery-Plugin</a:t>
            </a:r>
            <a:r>
              <a:rPr lang="de-DE" dirty="0" smtClean="0"/>
              <a:t> </a:t>
            </a:r>
            <a:r>
              <a:rPr lang="de-DE" dirty="0" err="1" smtClean="0"/>
              <a:t>with</a:t>
            </a:r>
            <a:r>
              <a:rPr lang="de-DE" dirty="0" smtClean="0"/>
              <a:t> AMD Support</a:t>
            </a:r>
            <a:endParaRPr lang="de-DE" dirty="0"/>
          </a:p>
        </p:txBody>
      </p:sp>
    </p:spTree>
    <p:extLst>
      <p:ext uri="{BB962C8B-B14F-4D97-AF65-F5344CB8AC3E}">
        <p14:creationId xmlns:p14="http://schemas.microsoft.com/office/powerpoint/2010/main" val="36019898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rgbClr val="FF66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Titel 1"/>
          <p:cNvSpPr>
            <a:spLocks noGrp="1"/>
          </p:cNvSpPr>
          <p:nvPr>
            <p:ph type="title"/>
          </p:nvPr>
        </p:nvSpPr>
        <p:spPr/>
        <p:txBody>
          <a:bodyPr/>
          <a:lstStyle/>
          <a:p>
            <a:r>
              <a:rPr lang="de-DE" dirty="0" err="1" smtClean="0">
                <a:solidFill>
                  <a:srgbClr val="FFFFFF"/>
                </a:solidFill>
              </a:rPr>
              <a:t>Templating</a:t>
            </a:r>
            <a:r>
              <a:rPr lang="de-DE" dirty="0" smtClean="0">
                <a:solidFill>
                  <a:srgbClr val="FFFFFF"/>
                </a:solidFill>
              </a:rPr>
              <a:t> Engine</a:t>
            </a:r>
            <a:endParaRPr lang="de-DE" dirty="0">
              <a:solidFill>
                <a:srgbClr val="FFFFFF"/>
              </a:solidFill>
            </a:endParaRPr>
          </a:p>
        </p:txBody>
      </p:sp>
      <p:sp>
        <p:nvSpPr>
          <p:cNvPr id="3" name="Textplatzhalter 2"/>
          <p:cNvSpPr>
            <a:spLocks noGrp="1"/>
          </p:cNvSpPr>
          <p:nvPr>
            <p:ph type="body" sz="quarter" idx="11"/>
          </p:nvPr>
        </p:nvSpPr>
        <p:spPr>
          <a:noFill/>
        </p:spPr>
        <p:txBody>
          <a:bodyPr/>
          <a:lstStyle/>
          <a:p>
            <a:pPr marL="0" indent="0">
              <a:buNone/>
            </a:pPr>
            <a:r>
              <a:rPr lang="de-DE" dirty="0" err="1">
                <a:solidFill>
                  <a:srgbClr val="FFFFFF"/>
                </a:solidFill>
              </a:rPr>
              <a:t>Handlebars</a:t>
            </a:r>
            <a:r>
              <a:rPr lang="de-DE" dirty="0">
                <a:solidFill>
                  <a:srgbClr val="FFFFFF"/>
                </a:solidFill>
              </a:rPr>
              <a:t> </a:t>
            </a:r>
            <a:r>
              <a:rPr lang="de-DE" dirty="0" err="1">
                <a:solidFill>
                  <a:srgbClr val="FFFFFF"/>
                </a:solidFill>
              </a:rPr>
              <a:t>provides</a:t>
            </a:r>
            <a:r>
              <a:rPr lang="de-DE" dirty="0">
                <a:solidFill>
                  <a:srgbClr val="FFFFFF"/>
                </a:solidFill>
              </a:rPr>
              <a:t> </a:t>
            </a:r>
            <a:r>
              <a:rPr lang="de-DE" dirty="0" err="1">
                <a:solidFill>
                  <a:srgbClr val="FFFFFF"/>
                </a:solidFill>
              </a:rPr>
              <a:t>the</a:t>
            </a:r>
            <a:r>
              <a:rPr lang="de-DE" dirty="0">
                <a:solidFill>
                  <a:srgbClr val="FFFFFF"/>
                </a:solidFill>
              </a:rPr>
              <a:t> power </a:t>
            </a:r>
            <a:r>
              <a:rPr lang="de-DE" dirty="0" err="1">
                <a:solidFill>
                  <a:srgbClr val="FFFFFF"/>
                </a:solidFill>
              </a:rPr>
              <a:t>necessary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let</a:t>
            </a:r>
            <a:r>
              <a:rPr lang="de-DE" dirty="0">
                <a:solidFill>
                  <a:srgbClr val="FFFFFF"/>
                </a:solidFill>
              </a:rPr>
              <a:t> </a:t>
            </a:r>
            <a:r>
              <a:rPr lang="de-DE" dirty="0" err="1">
                <a:solidFill>
                  <a:srgbClr val="FFFFFF"/>
                </a:solidFill>
              </a:rPr>
              <a:t>you</a:t>
            </a:r>
            <a:r>
              <a:rPr lang="de-DE" dirty="0">
                <a:solidFill>
                  <a:srgbClr val="FFFFFF"/>
                </a:solidFill>
              </a:rPr>
              <a:t> </a:t>
            </a:r>
            <a:r>
              <a:rPr lang="de-DE" dirty="0" err="1">
                <a:solidFill>
                  <a:srgbClr val="FFFFFF"/>
                </a:solidFill>
              </a:rPr>
              <a:t>build</a:t>
            </a:r>
            <a:r>
              <a:rPr lang="de-DE" dirty="0">
                <a:solidFill>
                  <a:srgbClr val="FFFFFF"/>
                </a:solidFill>
              </a:rPr>
              <a:t> </a:t>
            </a:r>
            <a:r>
              <a:rPr lang="de-DE" dirty="0" err="1">
                <a:solidFill>
                  <a:srgbClr val="FFFFFF"/>
                </a:solidFill>
              </a:rPr>
              <a:t>semantic</a:t>
            </a:r>
            <a:r>
              <a:rPr lang="de-DE" dirty="0">
                <a:solidFill>
                  <a:srgbClr val="FFFFFF"/>
                </a:solidFill>
              </a:rPr>
              <a:t> </a:t>
            </a:r>
            <a:r>
              <a:rPr lang="de-DE" dirty="0" err="1">
                <a:solidFill>
                  <a:srgbClr val="FFFFFF"/>
                </a:solidFill>
              </a:rPr>
              <a:t>templates</a:t>
            </a:r>
            <a:r>
              <a:rPr lang="de-DE" dirty="0">
                <a:solidFill>
                  <a:srgbClr val="FFFFFF"/>
                </a:solidFill>
              </a:rPr>
              <a:t> </a:t>
            </a:r>
            <a:r>
              <a:rPr lang="de-DE" dirty="0" err="1">
                <a:solidFill>
                  <a:srgbClr val="FFFFFF"/>
                </a:solidFill>
              </a:rPr>
              <a:t>effectively</a:t>
            </a:r>
            <a:r>
              <a:rPr lang="de-DE" dirty="0">
                <a:solidFill>
                  <a:srgbClr val="FFFFFF"/>
                </a:solidFill>
              </a:rPr>
              <a:t> </a:t>
            </a:r>
            <a:r>
              <a:rPr lang="de-DE" dirty="0" err="1">
                <a:solidFill>
                  <a:srgbClr val="FFFFFF"/>
                </a:solidFill>
              </a:rPr>
              <a:t>with</a:t>
            </a:r>
            <a:r>
              <a:rPr lang="de-DE" dirty="0">
                <a:solidFill>
                  <a:srgbClr val="FFFFFF"/>
                </a:solidFill>
              </a:rPr>
              <a:t> </a:t>
            </a:r>
            <a:r>
              <a:rPr lang="de-DE" dirty="0" err="1">
                <a:solidFill>
                  <a:srgbClr val="FFFFFF"/>
                </a:solidFill>
              </a:rPr>
              <a:t>no</a:t>
            </a:r>
            <a:r>
              <a:rPr lang="de-DE" dirty="0">
                <a:solidFill>
                  <a:srgbClr val="FFFFFF"/>
                </a:solidFill>
              </a:rPr>
              <a:t> </a:t>
            </a:r>
            <a:r>
              <a:rPr lang="de-DE" dirty="0" err="1">
                <a:solidFill>
                  <a:srgbClr val="FFFFFF"/>
                </a:solidFill>
              </a:rPr>
              <a:t>frustration</a:t>
            </a:r>
            <a:r>
              <a:rPr lang="de-DE" dirty="0">
                <a:solidFill>
                  <a:srgbClr val="FFFFFF"/>
                </a:solidFill>
              </a:rPr>
              <a:t>.</a:t>
            </a:r>
          </a:p>
          <a:p>
            <a:endParaRPr lang="de-DE" dirty="0"/>
          </a:p>
        </p:txBody>
      </p:sp>
      <p:pic>
        <p:nvPicPr>
          <p:cNvPr id="4" name="Bild 3" descr="handlebar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630355"/>
            <a:ext cx="4343400" cy="3276600"/>
          </a:xfrm>
          <a:prstGeom prst="rect">
            <a:avLst/>
          </a:prstGeom>
        </p:spPr>
      </p:pic>
    </p:spTree>
    <p:extLst>
      <p:ext uri="{BB962C8B-B14F-4D97-AF65-F5344CB8AC3E}">
        <p14:creationId xmlns:p14="http://schemas.microsoft.com/office/powerpoint/2010/main" val="42741981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&lt;div class="entry"&gt;</a:t>
            </a:r>
          </a:p>
          <a:p>
            <a:r>
              <a:rPr lang="en-US" dirty="0"/>
              <a:t>  &lt;h1&gt;{{title}}&lt;/h1&gt;</a:t>
            </a:r>
          </a:p>
          <a:p>
            <a:r>
              <a:rPr lang="en-US" dirty="0"/>
              <a:t>  &lt;div class="body"&gt;</a:t>
            </a:r>
          </a:p>
          <a:p>
            <a:r>
              <a:rPr lang="en-US" dirty="0"/>
              <a:t>    {{{body}}}</a:t>
            </a:r>
          </a:p>
          <a:p>
            <a:r>
              <a:rPr lang="en-US" dirty="0"/>
              <a:t>  &lt;/div&gt;</a:t>
            </a:r>
          </a:p>
          <a:p>
            <a:r>
              <a:rPr lang="en-US" dirty="0"/>
              <a:t>&lt;/div&gt;</a:t>
            </a:r>
            <a:endParaRPr lang="en-US" dirty="0"/>
          </a:p>
        </p:txBody>
      </p:sp>
      <p:sp>
        <p:nvSpPr>
          <p:cNvPr id="3" name="Titel 2"/>
          <p:cNvSpPr>
            <a:spLocks noGrp="1"/>
          </p:cNvSpPr>
          <p:nvPr>
            <p:ph type="title"/>
          </p:nvPr>
        </p:nvSpPr>
        <p:spPr/>
        <p:txBody>
          <a:bodyPr/>
          <a:lstStyle/>
          <a:p>
            <a:r>
              <a:rPr lang="de-DE" dirty="0" err="1" smtClean="0"/>
              <a:t>Handlebar</a:t>
            </a:r>
            <a:r>
              <a:rPr lang="de-DE" dirty="0" smtClean="0"/>
              <a:t> Templates</a:t>
            </a:r>
            <a:endParaRPr lang="de-DE" dirty="0"/>
          </a:p>
        </p:txBody>
      </p:sp>
    </p:spTree>
    <p:extLst>
      <p:ext uri="{BB962C8B-B14F-4D97-AF65-F5344CB8AC3E}">
        <p14:creationId xmlns:p14="http://schemas.microsoft.com/office/powerpoint/2010/main" val="5175986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9902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5421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437277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38976976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2776375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TodoMVC</a:t>
            </a:r>
            <a:endParaRPr lang="de-DE" dirty="0"/>
          </a:p>
        </p:txBody>
      </p:sp>
      <p:sp>
        <p:nvSpPr>
          <p:cNvPr id="5" name="Textfeld 4"/>
          <p:cNvSpPr txBox="1"/>
          <p:nvPr/>
        </p:nvSpPr>
        <p:spPr>
          <a:xfrm>
            <a:off x="215899" y="4797152"/>
            <a:ext cx="8604573" cy="923330"/>
          </a:xfrm>
          <a:prstGeom prst="rect">
            <a:avLst/>
          </a:prstGeom>
          <a:noFill/>
        </p:spPr>
        <p:txBody>
          <a:bodyPr wrap="square" rtlCol="0">
            <a:spAutoFit/>
          </a:bodyPr>
          <a:lstStyle/>
          <a:p>
            <a:r>
              <a:rPr lang="de-DE" dirty="0" err="1"/>
              <a:t>TodoMVC</a:t>
            </a:r>
            <a:r>
              <a:rPr lang="de-DE" dirty="0"/>
              <a:t> </a:t>
            </a:r>
            <a:r>
              <a:rPr lang="de-DE" dirty="0" err="1"/>
              <a:t>is</a:t>
            </a:r>
            <a:r>
              <a:rPr lang="de-DE" dirty="0"/>
              <a:t> a </a:t>
            </a:r>
            <a:r>
              <a:rPr lang="de-DE" dirty="0" err="1"/>
              <a:t>godsend</a:t>
            </a:r>
            <a:r>
              <a:rPr lang="de-DE" dirty="0"/>
              <a:t> </a:t>
            </a:r>
            <a:r>
              <a:rPr lang="de-DE" dirty="0" err="1"/>
              <a:t>for</a:t>
            </a:r>
            <a:r>
              <a:rPr lang="de-DE" dirty="0"/>
              <a:t> </a:t>
            </a:r>
            <a:r>
              <a:rPr lang="de-DE" dirty="0" err="1"/>
              <a:t>helping</a:t>
            </a:r>
            <a:r>
              <a:rPr lang="de-DE" dirty="0"/>
              <a:t> </a:t>
            </a:r>
            <a:r>
              <a:rPr lang="de-DE" dirty="0" err="1"/>
              <a:t>developers</a:t>
            </a:r>
            <a:r>
              <a:rPr lang="de-DE" dirty="0"/>
              <a:t> find </a:t>
            </a:r>
            <a:r>
              <a:rPr lang="de-DE" dirty="0" err="1"/>
              <a:t>what</a:t>
            </a:r>
            <a:r>
              <a:rPr lang="de-DE" dirty="0"/>
              <a:t> well-</a:t>
            </a:r>
            <a:r>
              <a:rPr lang="de-DE" dirty="0" err="1"/>
              <a:t>developed</a:t>
            </a:r>
            <a:r>
              <a:rPr lang="de-DE" dirty="0"/>
              <a:t> </a:t>
            </a:r>
            <a:r>
              <a:rPr lang="de-DE" dirty="0" err="1"/>
              <a:t>frameworks</a:t>
            </a:r>
            <a:r>
              <a:rPr lang="de-DE" dirty="0"/>
              <a:t> </a:t>
            </a:r>
            <a:r>
              <a:rPr lang="de-DE" dirty="0" err="1"/>
              <a:t>match</a:t>
            </a:r>
            <a:r>
              <a:rPr lang="de-DE" dirty="0"/>
              <a:t> </a:t>
            </a:r>
            <a:r>
              <a:rPr lang="de-DE" dirty="0" err="1"/>
              <a:t>their</a:t>
            </a:r>
            <a:r>
              <a:rPr lang="de-DE" dirty="0"/>
              <a:t> mental </a:t>
            </a:r>
            <a:r>
              <a:rPr lang="de-DE" dirty="0" err="1"/>
              <a:t>model</a:t>
            </a:r>
            <a:r>
              <a:rPr lang="de-DE" dirty="0"/>
              <a:t> </a:t>
            </a:r>
            <a:r>
              <a:rPr lang="de-DE" dirty="0" err="1"/>
              <a:t>of</a:t>
            </a:r>
            <a:r>
              <a:rPr lang="de-DE" dirty="0"/>
              <a:t> </a:t>
            </a:r>
            <a:r>
              <a:rPr lang="de-DE" dirty="0" err="1"/>
              <a:t>application</a:t>
            </a:r>
            <a:r>
              <a:rPr lang="de-DE" dirty="0"/>
              <a:t> </a:t>
            </a:r>
            <a:r>
              <a:rPr lang="de-DE" dirty="0" err="1" smtClean="0"/>
              <a:t>architecture</a:t>
            </a:r>
            <a:r>
              <a:rPr lang="de-DE" dirty="0" smtClean="0"/>
              <a:t>. </a:t>
            </a:r>
            <a:br>
              <a:rPr lang="de-DE" dirty="0" smtClean="0"/>
            </a:br>
            <a:r>
              <a:rPr lang="de-DE" dirty="0" smtClean="0"/>
              <a:t>	– Paul </a:t>
            </a:r>
            <a:r>
              <a:rPr lang="de-DE" dirty="0" err="1" smtClean="0"/>
              <a:t>Irish</a:t>
            </a:r>
            <a:r>
              <a:rPr lang="de-DE" dirty="0" smtClean="0"/>
              <a:t> auf http</a:t>
            </a:r>
            <a:r>
              <a:rPr lang="de-DE" dirty="0"/>
              <a:t>://</a:t>
            </a:r>
            <a:r>
              <a:rPr lang="de-DE" dirty="0" err="1"/>
              <a:t>todomvc.com</a:t>
            </a:r>
            <a:r>
              <a:rPr lang="de-DE" dirty="0"/>
              <a:t>/</a:t>
            </a:r>
          </a:p>
        </p:txBody>
      </p:sp>
      <p:pic>
        <p:nvPicPr>
          <p:cNvPr id="4" name="Bild 3"/>
          <p:cNvPicPr>
            <a:picLocks noChangeAspect="1"/>
          </p:cNvPicPr>
          <p:nvPr/>
        </p:nvPicPr>
        <p:blipFill>
          <a:blip r:embed="rId2"/>
          <a:stretch>
            <a:fillRect/>
          </a:stretch>
        </p:blipFill>
        <p:spPr>
          <a:xfrm>
            <a:off x="0" y="1557338"/>
            <a:ext cx="9144000" cy="3234159"/>
          </a:xfrm>
          <a:prstGeom prst="rect">
            <a:avLst/>
          </a:prstGeom>
        </p:spPr>
      </p:pic>
    </p:spTree>
    <p:extLst>
      <p:ext uri="{BB962C8B-B14F-4D97-AF65-F5344CB8AC3E}">
        <p14:creationId xmlns:p14="http://schemas.microsoft.com/office/powerpoint/2010/main" val="320896213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3438</Words>
  <Application>Microsoft Macintosh PowerPoint</Application>
  <PresentationFormat>Bildschirmpräsentation (4:3)</PresentationFormat>
  <Paragraphs>661</Paragraphs>
  <Slides>92</Slides>
  <Notes>29</Notes>
  <HiddenSlides>0</HiddenSlides>
  <MMClips>0</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Präsentation v3.0 (4x3)</vt:lpstr>
      <vt:lpstr>PowerPoint-Präsentation</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Erweiterung und Vererbung</vt:lpstr>
      <vt:lpstr>Übung #8 -  Refactoring</vt:lpstr>
      <vt:lpstr>Getter und Setter</vt:lpstr>
      <vt:lpstr>Getter und Setter - Deklaration</vt:lpstr>
      <vt:lpstr>Getter und Setter - Verwendung</vt:lpstr>
      <vt:lpstr>Getter und Setter - Verwendung</vt:lpstr>
      <vt:lpstr>Weitere Methoden eines ES5-Objekts</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Module (klassisch)</vt:lpstr>
      <vt:lpstr>Module – Immediate Functions with Closures</vt:lpstr>
      <vt:lpstr>Module – Export</vt:lpstr>
      <vt:lpstr>Module – Import</vt:lpstr>
      <vt:lpstr>Namespaces</vt:lpstr>
      <vt:lpstr>Namespaces - Verwenden normale Objekte</vt:lpstr>
      <vt:lpstr>Namespaces – Definition mit Factory</vt:lpstr>
      <vt:lpstr>Namespaces – Import und Dependency Injection</vt:lpstr>
      <vt:lpstr>Übung #10 -  klassische Module</vt:lpstr>
      <vt:lpstr>PowerPoint-Präsentation</vt:lpstr>
      <vt:lpstr>Common JS</vt:lpstr>
      <vt:lpstr>Define durch AMD (require.js)</vt:lpstr>
      <vt:lpstr>Require durch AMD (require.js)</vt:lpstr>
      <vt:lpstr>Define komplett</vt:lpstr>
      <vt:lpstr>Übung #11 -  AMD-Module</vt:lpstr>
      <vt:lpstr>JS Core</vt:lpstr>
      <vt:lpstr>PowerPoint-Präsentation</vt:lpstr>
      <vt:lpstr>PowerPoint-Präsentation</vt:lpstr>
      <vt:lpstr>Web 2.0</vt:lpstr>
      <vt:lpstr>New Wave JS</vt:lpstr>
      <vt:lpstr>jQuery</vt:lpstr>
      <vt:lpstr>Historie</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Anatomy of a jQuery Plugin</vt:lpstr>
      <vt:lpstr>Übung #12 -  jQuery Plugin</vt:lpstr>
      <vt:lpstr>TaskList jQuery-Plugin with AMD Support</vt:lpstr>
      <vt:lpstr>Templating Engine</vt:lpstr>
      <vt:lpstr>Handlebar Templates</vt:lpstr>
      <vt:lpstr>UI: MVC-Frameworks</vt:lpstr>
      <vt:lpstr>UI: UI-Bindings</vt:lpstr>
      <vt:lpstr>UI: View – ViewModel – Model</vt:lpstr>
      <vt:lpstr>MVC im Browser</vt:lpstr>
      <vt:lpstr>MVC im Browser</vt:lpstr>
      <vt:lpstr>TodoMVC</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574</cp:revision>
  <dcterms:created xsi:type="dcterms:W3CDTF">2007-11-03T16:56:34Z</dcterms:created>
  <dcterms:modified xsi:type="dcterms:W3CDTF">2014-05-21T10:38:39Z</dcterms:modified>
  <cp:category/>
  <cp:contentStatus>Endgültig (v2.0)</cp:contentStatus>
</cp:coreProperties>
</file>